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43"/>
  </p:notesMasterIdLst>
  <p:sldIdLst>
    <p:sldId id="328" r:id="rId2"/>
    <p:sldId id="330" r:id="rId3"/>
    <p:sldId id="331" r:id="rId4"/>
    <p:sldId id="518" r:id="rId5"/>
    <p:sldId id="405" r:id="rId6"/>
    <p:sldId id="436" r:id="rId7"/>
    <p:sldId id="406" r:id="rId8"/>
    <p:sldId id="407" r:id="rId9"/>
    <p:sldId id="444" r:id="rId10"/>
    <p:sldId id="445" r:id="rId11"/>
    <p:sldId id="456" r:id="rId12"/>
    <p:sldId id="457" r:id="rId13"/>
    <p:sldId id="458" r:id="rId14"/>
    <p:sldId id="447" r:id="rId15"/>
    <p:sldId id="459" r:id="rId16"/>
    <p:sldId id="449" r:id="rId17"/>
    <p:sldId id="460" r:id="rId18"/>
    <p:sldId id="450" r:id="rId19"/>
    <p:sldId id="522" r:id="rId20"/>
    <p:sldId id="523" r:id="rId21"/>
    <p:sldId id="473" r:id="rId22"/>
    <p:sldId id="353" r:id="rId23"/>
    <p:sldId id="354" r:id="rId24"/>
    <p:sldId id="355" r:id="rId25"/>
    <p:sldId id="356" r:id="rId26"/>
    <p:sldId id="357" r:id="rId27"/>
    <p:sldId id="358" r:id="rId28"/>
    <p:sldId id="474" r:id="rId29"/>
    <p:sldId id="486" r:id="rId30"/>
    <p:sldId id="504" r:id="rId31"/>
    <p:sldId id="505" r:id="rId32"/>
    <p:sldId id="487" r:id="rId33"/>
    <p:sldId id="506" r:id="rId34"/>
    <p:sldId id="475" r:id="rId35"/>
    <p:sldId id="488" r:id="rId36"/>
    <p:sldId id="499" r:id="rId37"/>
    <p:sldId id="489" r:id="rId38"/>
    <p:sldId id="478" r:id="rId39"/>
    <p:sldId id="520" r:id="rId40"/>
    <p:sldId id="519" r:id="rId41"/>
    <p:sldId id="404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4" autoAdjust="0"/>
    <p:restoredTop sz="90866"/>
  </p:normalViewPr>
  <p:slideViewPr>
    <p:cSldViewPr snapToObjects="1">
      <p:cViewPr varScale="1">
        <p:scale>
          <a:sx n="76" d="100"/>
          <a:sy n="76" d="100"/>
        </p:scale>
        <p:origin x="224" y="6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4/28/20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st.com/international/2020/02/15/the-new-coronavirus-could-have-a-lasting-impact-on-global-supply-chains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ie.com/blogs/trade-and-investment-policy-watch/covid-19-chinas-exports-medical-supplies-provide-ray-hope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ie.com/blogs/trade-and-investment-policy-watch/covid-19-chinas-exports-medical-supplies-provide-ray-hope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zzfeednews.com/article/lamvo/coronavirus-update-charts-unemployment-claims-laid-off-jobs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1107247/unemployment-insurance-initial-claims-weekly/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omberg.com/news/articles/2020-04-15/china-s-fledgling-car-rebound-faces-risks-of-parts-shortage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.com/story/money/cars/2020/03/06/coronavirus-covid-auto-parts-supply-chain-china/4964022002/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serve.gov/econres/feds/files/2019086pap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serve.gov/econres/feds/files/2019086pap.pd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br.com/2019/09/18/these-4-charts-show-how-us-china-trade-has-changed-during-the-tariff-dispute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nbr.com/author/yneelee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dataexchange.media/one-simple-chart-air-travel-in-the-us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l.com/investing/2020/03/08/should-you-buy-or-sell-airline-stocks-right-now.aspx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1034575/share-price-index-in-major-developed-and-emerging-economies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onews.com/manufacturing/follow-latest-assembly-plant-closings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86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Economist</a:t>
            </a:r>
          </a:p>
          <a:p>
            <a:r>
              <a:rPr lang="en-US" dirty="0"/>
              <a:t>https://</a:t>
            </a:r>
            <a:r>
              <a:rPr lang="en-US" dirty="0" err="1"/>
              <a:t>www.economist.com</a:t>
            </a:r>
            <a:r>
              <a:rPr lang="en-US" dirty="0"/>
              <a:t>/briefing/2020/04/23/the-worlds-car-giants-need-to-move-fast-and-break-things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28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Economist</a:t>
            </a:r>
          </a:p>
          <a:p>
            <a:r>
              <a:rPr lang="en-US" dirty="0"/>
              <a:t>https://</a:t>
            </a:r>
            <a:r>
              <a:rPr lang="en-US" dirty="0" err="1"/>
              <a:t>www.economist.com</a:t>
            </a:r>
            <a:r>
              <a:rPr lang="en-US" dirty="0"/>
              <a:t>/briefing/2020/04/23/the-worlds-car-giants-need-to-move-fast-and-break-things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07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Economist Feb 15, 2020</a:t>
            </a:r>
          </a:p>
          <a:p>
            <a:r>
              <a:rPr lang="en-US" dirty="0">
                <a:hlinkClick r:id="rId3"/>
              </a:rPr>
              <a:t>https://www.economist.com/international/2020/02/15/the-new-coronavirus-could-have-a-lasting-impact-on-global-supply-chains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44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Bown</a:t>
            </a:r>
            <a:r>
              <a:rPr lang="en-US" dirty="0"/>
              <a:t> (2020),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COVID-19: China's exports of medical supplies provide a ray of hope,” PIIE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https://www.piie.com/blogs/trade-and-investment-policy-watch/covid-19-chinas-exports-medical-supplies-provide-ray-hope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70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Bown</a:t>
            </a:r>
            <a:r>
              <a:rPr lang="en-US" dirty="0"/>
              <a:t> (2020),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COVID-19: China's exports of medical supplies provide a ray of hope,” PIIE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https://www.piie.com/blogs/trade-and-investment-policy-watch/covid-19-chinas-exports-medical-supplies-provide-ray-hope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59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BuzzFeed News</a:t>
            </a:r>
          </a:p>
          <a:p>
            <a:r>
              <a:rPr lang="en-US" dirty="0">
                <a:hlinkClick r:id="rId3"/>
              </a:rPr>
              <a:t>https://www.buzzfeednews.com/article/lamvo/coronavirus-update-charts-unemployment-claims-laid-off-jobs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98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Statista</a:t>
            </a:r>
          </a:p>
          <a:p>
            <a:r>
              <a:rPr lang="en-US" dirty="0">
                <a:hlinkClick r:id="rId3"/>
              </a:rPr>
              <a:t>https://www.statista.com/statistics/1107247/unemployment-insurance-initial-claims-weekly/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40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Zumbrun</a:t>
            </a:r>
            <a:r>
              <a:rPr lang="en-US" dirty="0"/>
              <a:t>, WSJ Apr 15, 2020</a:t>
            </a:r>
          </a:p>
          <a:p>
            <a:r>
              <a:rPr lang="en-US" dirty="0"/>
              <a:t>https://</a:t>
            </a:r>
            <a:r>
              <a:rPr lang="en-US" dirty="0" err="1"/>
              <a:t>www.wsj.com</a:t>
            </a:r>
            <a:r>
              <a:rPr lang="en-US" dirty="0"/>
              <a:t>/articles/coronavirus-afflicted-global-economy-is-almost-certainly-in-recession-11586867402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430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Bloomberg News</a:t>
            </a:r>
            <a:endParaRPr lang="en-US" dirty="0"/>
          </a:p>
          <a:p>
            <a:r>
              <a:rPr lang="en-US" dirty="0">
                <a:hlinkClick r:id="rId3"/>
              </a:rPr>
              <a:t>https://www.bloomberg.com/news/articles/2020-04-15/china-s-fledgling-car-rebound-faces-risks-of-parts-shortage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250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Lawrence et al., “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your trip to the auto repair shop should happen sooner than later,” </a:t>
            </a:r>
            <a:r>
              <a:rPr lang="en-US" dirty="0"/>
              <a:t>Detroit Free Press, March 6, 2020. </a:t>
            </a:r>
          </a:p>
          <a:p>
            <a:r>
              <a:rPr lang="en-US" dirty="0">
                <a:hlinkClick r:id="rId3"/>
              </a:rPr>
              <a:t>https://www.freep.com/story/money/cars/2020/03/06/coronavirus-covid-auto-parts-supply-chain-china/4964022002/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38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58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Flaan</a:t>
            </a:r>
            <a:r>
              <a:rPr lang="en-US" dirty="0"/>
              <a:t> and Pierce 2020</a:t>
            </a:r>
          </a:p>
          <a:p>
            <a:r>
              <a:rPr lang="en-US" dirty="0">
                <a:hlinkClick r:id="rId3"/>
              </a:rPr>
              <a:t>https://www.federalreserve.gov/econres/feds/files/2019086pap.pdf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96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Flaan</a:t>
            </a:r>
            <a:r>
              <a:rPr lang="en-US" dirty="0"/>
              <a:t> and Pierce 2020</a:t>
            </a:r>
          </a:p>
          <a:p>
            <a:r>
              <a:rPr lang="en-US" dirty="0">
                <a:hlinkClick r:id="rId3"/>
              </a:rPr>
              <a:t>https://www.federalreserve.gov/econres/feds/files/2019086pap.pdf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98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9:46 am"/>
              </a:rPr>
              <a:t>SEPTEMBER 18, 2019</a:t>
            </a:r>
            <a:r>
              <a:rPr lang="en-US" sz="1200" b="0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| </a:t>
            </a:r>
            <a:r>
              <a:rPr lang="en-US" sz="1200" b="1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Posts by Yen Nee Lee, CNBC.com"/>
              </a:rPr>
              <a:t>Yen Nee Lee, CNBC.com</a:t>
            </a:r>
            <a:endParaRPr lang="en-US" dirty="0"/>
          </a:p>
          <a:p>
            <a:r>
              <a:rPr lang="en-US" dirty="0">
                <a:hlinkClick r:id="rId3"/>
              </a:rPr>
              <a:t>http://nbr.com/2019/09/18/these-4-charts-show-how-us-china-trade-has-changed-during-the-tariff-dispute/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23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Lorica</a:t>
            </a:r>
            <a:r>
              <a:rPr lang="en-US" dirty="0"/>
              <a:t> April 1, 2020 The Data Exchange</a:t>
            </a:r>
          </a:p>
          <a:p>
            <a:r>
              <a:rPr lang="en-US" dirty="0">
                <a:hlinkClick r:id="rId3"/>
              </a:rPr>
              <a:t>https://thedataexchange.media/one-simple-chart-air-travel-in-the-us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06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Motley Fool</a:t>
            </a:r>
          </a:p>
          <a:p>
            <a:r>
              <a:rPr lang="en-US" dirty="0">
                <a:hlinkClick r:id="rId3"/>
              </a:rPr>
              <a:t>https://www.fool.com/investing/2020/03/08/should-you-buy-or-sell-airline-stocks-right-now.aspx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33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Statista</a:t>
            </a:r>
          </a:p>
          <a:p>
            <a:r>
              <a:rPr lang="en-US" dirty="0">
                <a:hlinkClick r:id="rId3"/>
              </a:rPr>
              <a:t>https://www.statista.com/statistics/1034575/share-price-index-in-major-developed-and-emerging-economies/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38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Automotive News, March 25, 2020</a:t>
            </a:r>
          </a:p>
          <a:p>
            <a:r>
              <a:rPr lang="en-US" dirty="0">
                <a:hlinkClick r:id="rId3"/>
              </a:rPr>
              <a:t>https://www.autonews.com/manufacturing/follow-latest-assembly-plant-closings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8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  <p:pic>
        <p:nvPicPr>
          <p:cNvPr id="10" name="Picture 12" descr="wordmark.eps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9272751" y="6523695"/>
            <a:ext cx="192563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5304998" y="6487282"/>
            <a:ext cx="39677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rPr>
              <a:t>Alan V. </a:t>
            </a:r>
            <a:r>
              <a:rPr lang="en-US" sz="1400" dirty="0" err="1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rPr>
              <a:t>Deardorff</a:t>
            </a:r>
            <a:r>
              <a:rPr lang="en-US" sz="1400" dirty="0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rPr>
              <a:t> - </a:t>
            </a:r>
            <a:r>
              <a:rPr lang="en-US" sz="1400" dirty="0" err="1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rPr>
              <a:t>www.fordschool.umich.edu</a:t>
            </a:r>
            <a:endParaRPr lang="en-US" sz="1400" dirty="0">
              <a:solidFill>
                <a:srgbClr val="002F52"/>
              </a:solidFill>
              <a:latin typeface="Palatino Linotype" pitchFamily="16" charset="0"/>
              <a:ea typeface="Palatino Linotype" pitchFamily="16" charset="0"/>
              <a:cs typeface="Palatino Linotype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</a:t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intended to reflect the consensus of the </a:t>
            </a:r>
            <a:r>
              <a:rPr lang="en-US"/>
              <a:t>economics profession.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0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E38260-A3DE-7D4C-A9AA-9FF520F67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8100"/>
            <a:ext cx="8991600" cy="6781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3E9066-FACC-5E49-B654-9EB20570C2BD}"/>
              </a:ext>
            </a:extLst>
          </p:cNvPr>
          <p:cNvSpPr txBox="1"/>
          <p:nvPr/>
        </p:nvSpPr>
        <p:spPr>
          <a:xfrm>
            <a:off x="0" y="6191541"/>
            <a:ext cx="119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CNBC.com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206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the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Effects of the Pandemic on Economies</a:t>
            </a:r>
          </a:p>
          <a:p>
            <a:pPr lvl="1"/>
            <a:r>
              <a:rPr lang="en-US" sz="3200" dirty="0"/>
              <a:t>Travel halted</a:t>
            </a:r>
          </a:p>
          <a:p>
            <a:pPr lvl="1"/>
            <a:r>
              <a:rPr lang="en-US" sz="3200" dirty="0"/>
              <a:t>Stock markets fall</a:t>
            </a:r>
          </a:p>
          <a:p>
            <a:pPr lvl="1"/>
            <a:r>
              <a:rPr lang="en-US" sz="3200" dirty="0"/>
              <a:t>Factories shut down</a:t>
            </a:r>
          </a:p>
          <a:p>
            <a:pPr lvl="1"/>
            <a:r>
              <a:rPr lang="en-US" sz="3200" dirty="0"/>
              <a:t>Supply chains interrupted</a:t>
            </a:r>
          </a:p>
          <a:p>
            <a:pPr lvl="1"/>
            <a:r>
              <a:rPr lang="en-US" sz="3200" dirty="0"/>
              <a:t>Trade plummets</a:t>
            </a:r>
          </a:p>
          <a:p>
            <a:pPr lvl="1"/>
            <a:r>
              <a:rPr lang="en-US" sz="3200" dirty="0"/>
              <a:t>Unemployment</a:t>
            </a:r>
          </a:p>
          <a:p>
            <a:pPr lvl="1"/>
            <a:r>
              <a:rPr lang="en-US" sz="3200" dirty="0"/>
              <a:t>Reduced GDP</a:t>
            </a:r>
          </a:p>
          <a:p>
            <a:pPr lvl="1"/>
            <a:r>
              <a:rPr lang="en-US" sz="3200" dirty="0"/>
              <a:t>Panic buying and shortages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24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Travel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92387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8EE7AA-456A-0B4E-8E8D-C1F88B42C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032"/>
            <a:ext cx="12192000" cy="66859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7A3A7B-FDE2-F545-8CD8-5979BBF17176}"/>
              </a:ext>
            </a:extLst>
          </p:cNvPr>
          <p:cNvSpPr txBox="1"/>
          <p:nvPr/>
        </p:nvSpPr>
        <p:spPr>
          <a:xfrm>
            <a:off x="152400" y="60198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</a:t>
            </a:r>
            <a:r>
              <a:rPr lang="en-US" dirty="0" err="1">
                <a:solidFill>
                  <a:schemeClr val="bg1"/>
                </a:solidFill>
              </a:rPr>
              <a:t>Lorica</a:t>
            </a:r>
            <a:r>
              <a:rPr lang="en-US" dirty="0">
                <a:solidFill>
                  <a:schemeClr val="bg1"/>
                </a:solidFill>
              </a:rPr>
              <a:t> April 1, 2020 The Data Exchange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615E5C-D1CE-BA40-B77F-06456F2F2EB7}"/>
              </a:ext>
            </a:extLst>
          </p:cNvPr>
          <p:cNvSpPr txBox="1"/>
          <p:nvPr/>
        </p:nvSpPr>
        <p:spPr>
          <a:xfrm>
            <a:off x="8686800" y="685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(MARCH)</a:t>
            </a:r>
          </a:p>
        </p:txBody>
      </p:sp>
    </p:spTree>
    <p:extLst>
      <p:ext uri="{BB962C8B-B14F-4D97-AF65-F5344CB8AC3E}">
        <p14:creationId xmlns:p14="http://schemas.microsoft.com/office/powerpoint/2010/main" val="1403672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9CC6A1-EAAE-0944-8940-4C9A892FE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567"/>
            <a:ext cx="12192000" cy="66188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85B9B9-FBA2-2D45-B112-09A85A7482A4}"/>
              </a:ext>
            </a:extLst>
          </p:cNvPr>
          <p:cNvSpPr txBox="1"/>
          <p:nvPr/>
        </p:nvSpPr>
        <p:spPr>
          <a:xfrm>
            <a:off x="5181600" y="9144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Airline Stock Prices</a:t>
            </a:r>
          </a:p>
        </p:txBody>
      </p:sp>
    </p:spTree>
    <p:extLst>
      <p:ext uri="{BB962C8B-B14F-4D97-AF65-F5344CB8AC3E}">
        <p14:creationId xmlns:p14="http://schemas.microsoft.com/office/powerpoint/2010/main" val="4035815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Stock Markets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78151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9D270A-85B2-C647-91C7-9B5317624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00" y="381000"/>
            <a:ext cx="9423400" cy="609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D34763-F3EB-834B-B146-06D96960D103}"/>
              </a:ext>
            </a:extLst>
          </p:cNvPr>
          <p:cNvSpPr txBox="1"/>
          <p:nvPr/>
        </p:nvSpPr>
        <p:spPr>
          <a:xfrm>
            <a:off x="300249" y="327546"/>
            <a:ext cx="689211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Share price index in major developed and emerging economies from March 2019 to March 2020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A38F2E-6B05-0140-8397-9A2C60F409F1}"/>
              </a:ext>
            </a:extLst>
          </p:cNvPr>
          <p:cNvSpPr txBox="1"/>
          <p:nvPr/>
        </p:nvSpPr>
        <p:spPr>
          <a:xfrm>
            <a:off x="0" y="647704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Statista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71D96B-8D82-A14A-8F94-7E66CA48F760}"/>
              </a:ext>
            </a:extLst>
          </p:cNvPr>
          <p:cNvSpPr txBox="1"/>
          <p:nvPr/>
        </p:nvSpPr>
        <p:spPr>
          <a:xfrm>
            <a:off x="10820400" y="35052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US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7DE889C-AAFE-B14E-8501-188043119DF1}"/>
              </a:ext>
            </a:extLst>
          </p:cNvPr>
          <p:cNvCxnSpPr>
            <a:cxnSpLocks/>
          </p:cNvCxnSpPr>
          <p:nvPr/>
        </p:nvCxnSpPr>
        <p:spPr>
          <a:xfrm flipH="1" flipV="1">
            <a:off x="10210800" y="3352800"/>
            <a:ext cx="609600" cy="3048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866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Factory Shut-downs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40839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C1E4B-D761-254E-9279-6A7585AC79B7}"/>
              </a:ext>
            </a:extLst>
          </p:cNvPr>
          <p:cNvSpPr txBox="1"/>
          <p:nvPr/>
        </p:nvSpPr>
        <p:spPr>
          <a:xfrm>
            <a:off x="-17172" y="6488668"/>
            <a:ext cx="5503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Automotive News, March 25, 2020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6FE318-D26C-824C-B1EF-FA778249F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107" y="304800"/>
            <a:ext cx="8991600" cy="6007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84B3E6-6F07-1F49-92FD-407501BED473}"/>
              </a:ext>
            </a:extLst>
          </p:cNvPr>
          <p:cNvSpPr txBox="1"/>
          <p:nvPr/>
        </p:nvSpPr>
        <p:spPr>
          <a:xfrm>
            <a:off x="762000" y="2286000"/>
            <a:ext cx="304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Plans to restart</a:t>
            </a:r>
          </a:p>
          <a:p>
            <a:r>
              <a:rPr lang="en-US" dirty="0"/>
              <a:t>As of Apr 22:</a:t>
            </a:r>
          </a:p>
          <a:p>
            <a:endParaRPr lang="en-US" dirty="0"/>
          </a:p>
          <a:p>
            <a:r>
              <a:rPr lang="en-US" dirty="0"/>
              <a:t>Ford:  None</a:t>
            </a:r>
          </a:p>
          <a:p>
            <a:r>
              <a:rPr lang="en-US" dirty="0"/>
              <a:t>GM: None</a:t>
            </a:r>
          </a:p>
          <a:p>
            <a:r>
              <a:rPr lang="en-US" dirty="0"/>
              <a:t>FCA:  sometime after May 3</a:t>
            </a:r>
          </a:p>
          <a:p>
            <a:endParaRPr lang="en-US" dirty="0"/>
          </a:p>
          <a:p>
            <a:r>
              <a:rPr lang="en-US" dirty="0"/>
              <a:t>Others:  See map</a:t>
            </a:r>
          </a:p>
          <a:p>
            <a:endParaRPr lang="en-US" dirty="0"/>
          </a:p>
          <a:p>
            <a:r>
              <a:rPr lang="en-US" dirty="0"/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FF4652-04D6-E94F-8C77-380947A3BC57}"/>
              </a:ext>
            </a:extLst>
          </p:cNvPr>
          <p:cNvSpPr txBox="1"/>
          <p:nvPr/>
        </p:nvSpPr>
        <p:spPr>
          <a:xfrm flipH="1">
            <a:off x="4572000" y="3657600"/>
            <a:ext cx="79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5/4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5C8D6E-5E3F-D949-8A22-F4FDCACA28B0}"/>
              </a:ext>
            </a:extLst>
          </p:cNvPr>
          <p:cNvSpPr txBox="1"/>
          <p:nvPr/>
        </p:nvSpPr>
        <p:spPr>
          <a:xfrm flipH="1">
            <a:off x="9525000" y="4343400"/>
            <a:ext cx="791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4/27</a:t>
            </a:r>
          </a:p>
          <a:p>
            <a:r>
              <a:rPr lang="en-US" dirty="0">
                <a:solidFill>
                  <a:schemeClr val="bg1"/>
                </a:solidFill>
              </a:rPr>
              <a:t>5/4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33CB0F-B8BC-C840-8A6A-BFDFD478BED7}"/>
              </a:ext>
            </a:extLst>
          </p:cNvPr>
          <p:cNvSpPr txBox="1"/>
          <p:nvPr/>
        </p:nvSpPr>
        <p:spPr>
          <a:xfrm flipH="1">
            <a:off x="10058400" y="4495800"/>
            <a:ext cx="79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4/13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72EA4D-9245-B648-AFAB-965CA0467EE4}"/>
              </a:ext>
            </a:extLst>
          </p:cNvPr>
          <p:cNvSpPr txBox="1"/>
          <p:nvPr/>
        </p:nvSpPr>
        <p:spPr>
          <a:xfrm flipH="1">
            <a:off x="9448800" y="2971800"/>
            <a:ext cx="791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5/4</a:t>
            </a:r>
          </a:p>
          <a:p>
            <a:r>
              <a:rPr lang="en-US" dirty="0">
                <a:solidFill>
                  <a:schemeClr val="bg1"/>
                </a:solidFill>
              </a:rPr>
              <a:t>5/11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DE9C01-8C26-AA47-8C65-80FC23D82C2A}"/>
              </a:ext>
            </a:extLst>
          </p:cNvPr>
          <p:cNvSpPr txBox="1"/>
          <p:nvPr/>
        </p:nvSpPr>
        <p:spPr>
          <a:xfrm flipH="1">
            <a:off x="9829800" y="3505200"/>
            <a:ext cx="79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5/4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DB6F08-7E1A-2548-B74C-99BE18D52928}"/>
              </a:ext>
            </a:extLst>
          </p:cNvPr>
          <p:cNvSpPr txBox="1"/>
          <p:nvPr/>
        </p:nvSpPr>
        <p:spPr>
          <a:xfrm flipH="1">
            <a:off x="9067800" y="4495800"/>
            <a:ext cx="79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5/4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B091FC-C30C-5B48-8D55-AAA573F2E07C}"/>
              </a:ext>
            </a:extLst>
          </p:cNvPr>
          <p:cNvSpPr txBox="1"/>
          <p:nvPr/>
        </p:nvSpPr>
        <p:spPr>
          <a:xfrm flipH="1">
            <a:off x="9982200" y="2971800"/>
            <a:ext cx="79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5/4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715652-8389-1A45-9DD6-1E895EC675EE}"/>
              </a:ext>
            </a:extLst>
          </p:cNvPr>
          <p:cNvSpPr txBox="1"/>
          <p:nvPr/>
        </p:nvSpPr>
        <p:spPr>
          <a:xfrm flipH="1">
            <a:off x="10439400" y="4038600"/>
            <a:ext cx="791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4/27</a:t>
            </a:r>
          </a:p>
          <a:p>
            <a:r>
              <a:rPr lang="en-US" dirty="0">
                <a:solidFill>
                  <a:schemeClr val="bg1"/>
                </a:solidFill>
              </a:rPr>
              <a:t>5/11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D8F1E0-02A9-2345-B385-9064A53A28E5}"/>
              </a:ext>
            </a:extLst>
          </p:cNvPr>
          <p:cNvSpPr txBox="1"/>
          <p:nvPr/>
        </p:nvSpPr>
        <p:spPr>
          <a:xfrm flipH="1">
            <a:off x="9525000" y="3886200"/>
            <a:ext cx="79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5/3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8D9477-BEB7-4D46-A45E-A993DE059A76}"/>
              </a:ext>
            </a:extLst>
          </p:cNvPr>
          <p:cNvSpPr txBox="1"/>
          <p:nvPr/>
        </p:nvSpPr>
        <p:spPr>
          <a:xfrm flipH="1">
            <a:off x="7924800" y="5181600"/>
            <a:ext cx="79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5/4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7E8168-4CB0-194E-986D-09C754B469C6}"/>
              </a:ext>
            </a:extLst>
          </p:cNvPr>
          <p:cNvSpPr txBox="1"/>
          <p:nvPr/>
        </p:nvSpPr>
        <p:spPr>
          <a:xfrm>
            <a:off x="762000" y="4953000"/>
            <a:ext cx="2514600" cy="147732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Reported yesterday:  Ford, GM, &amp; FCA</a:t>
            </a:r>
          </a:p>
          <a:p>
            <a:r>
              <a:rPr lang="en-US" dirty="0"/>
              <a:t>targeting May 18 to resume limited production (WSJ)</a:t>
            </a:r>
          </a:p>
        </p:txBody>
      </p:sp>
    </p:spTree>
    <p:extLst>
      <p:ext uri="{BB962C8B-B14F-4D97-AF65-F5344CB8AC3E}">
        <p14:creationId xmlns:p14="http://schemas.microsoft.com/office/powerpoint/2010/main" val="331314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0" grpId="1"/>
      <p:bldP spid="11" grpId="0"/>
      <p:bldP spid="12" grpId="0"/>
      <p:bldP spid="13" grpId="0"/>
      <p:bldP spid="14" grpId="0"/>
      <p:bldP spid="15" grpId="0"/>
      <p:bldP spid="16" grpId="0"/>
      <p:bldP spid="17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E58FDC-3EEC-C942-B6AB-0E7EE7F10D37}"/>
              </a:ext>
            </a:extLst>
          </p:cNvPr>
          <p:cNvSpPr txBox="1"/>
          <p:nvPr/>
        </p:nvSpPr>
        <p:spPr>
          <a:xfrm>
            <a:off x="0" y="6477936"/>
            <a:ext cx="449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Economist Apr 23,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B95A47-13CB-6A40-9C01-443FDA9A9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0" y="292100"/>
            <a:ext cx="60325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14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157" y="647700"/>
            <a:ext cx="10223500" cy="1754326"/>
          </a:xfrm>
        </p:spPr>
        <p:txBody>
          <a:bodyPr/>
          <a:lstStyle/>
          <a:p>
            <a:pPr algn="ctr"/>
            <a:r>
              <a:rPr lang="en-US" sz="3600" dirty="0"/>
              <a:t>Trade Policies and the Pandemic:</a:t>
            </a:r>
            <a:br>
              <a:rPr lang="en-US" sz="3600" dirty="0"/>
            </a:br>
            <a:r>
              <a:rPr lang="en-US" sz="3600" dirty="0"/>
              <a:t>Implications for the Auto Sector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8940800" cy="1040285"/>
          </a:xfrm>
        </p:spPr>
        <p:txBody>
          <a:bodyPr/>
          <a:lstStyle/>
          <a:p>
            <a:pPr algn="ctr"/>
            <a:r>
              <a:rPr lang="en-US" sz="2800" dirty="0"/>
              <a:t>Alan V. Deardorff</a:t>
            </a:r>
          </a:p>
          <a:p>
            <a:pPr algn="ctr"/>
            <a:r>
              <a:rPr lang="en-US" sz="2800" dirty="0"/>
              <a:t>University of Michigan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E06AD7B-5060-9E40-8F85-26D4556A0282}"/>
              </a:ext>
            </a:extLst>
          </p:cNvPr>
          <p:cNvSpPr txBox="1">
            <a:spLocks/>
          </p:cNvSpPr>
          <p:nvPr/>
        </p:nvSpPr>
        <p:spPr bwMode="auto">
          <a:xfrm>
            <a:off x="1219200" y="3962400"/>
            <a:ext cx="9543239" cy="223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b="0" i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Presentation for the Automotive Futures Research Conference, </a:t>
            </a:r>
          </a:p>
          <a:p>
            <a:pPr algn="ctr"/>
            <a:r>
              <a:rPr lang="en-US" sz="2400" dirty="0"/>
              <a:t>“</a:t>
            </a:r>
            <a:r>
              <a:rPr lang="en-US" sz="2400" i="0" dirty="0"/>
              <a:t>How Will New Trade Relations and the Global Pandemic </a:t>
            </a:r>
          </a:p>
          <a:p>
            <a:pPr algn="ctr"/>
            <a:r>
              <a:rPr lang="en-US" sz="2400" i="0" dirty="0"/>
              <a:t>Affect the Globalization of the Industry?” </a:t>
            </a:r>
          </a:p>
          <a:p>
            <a:pPr algn="ctr"/>
            <a:r>
              <a:rPr lang="en-US" sz="2400" dirty="0"/>
              <a:t>Online, University of Michigan</a:t>
            </a:r>
          </a:p>
          <a:p>
            <a:pPr algn="ctr"/>
            <a:r>
              <a:rPr lang="en-US" sz="2400" dirty="0"/>
              <a:t>April 29, 2020</a:t>
            </a:r>
            <a:endParaRPr lang="en-US" sz="2400" i="0" dirty="0"/>
          </a:p>
        </p:txBody>
      </p:sp>
    </p:spTree>
    <p:extLst>
      <p:ext uri="{BB962C8B-B14F-4D97-AF65-F5344CB8AC3E}">
        <p14:creationId xmlns:p14="http://schemas.microsoft.com/office/powerpoint/2010/main" val="3958150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E58FDC-3EEC-C942-B6AB-0E7EE7F10D37}"/>
              </a:ext>
            </a:extLst>
          </p:cNvPr>
          <p:cNvSpPr txBox="1"/>
          <p:nvPr/>
        </p:nvSpPr>
        <p:spPr>
          <a:xfrm>
            <a:off x="0" y="6477936"/>
            <a:ext cx="31209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Economist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89E06E-BFFE-B042-91D3-4370D453C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450" y="165100"/>
            <a:ext cx="6007100" cy="65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42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Supply Chains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26611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123950"/>
            <a:ext cx="5562600" cy="46101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5093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350" y="1136650"/>
            <a:ext cx="5575300" cy="4584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2646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1104900"/>
            <a:ext cx="5600700" cy="4648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3671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1136650"/>
            <a:ext cx="5588000" cy="4584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0946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1130300"/>
            <a:ext cx="5600700" cy="4597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6048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123950"/>
            <a:ext cx="5562600" cy="46101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1231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C1E4B-D761-254E-9279-6A7585AC79B7}"/>
              </a:ext>
            </a:extLst>
          </p:cNvPr>
          <p:cNvSpPr txBox="1"/>
          <p:nvPr/>
        </p:nvSpPr>
        <p:spPr>
          <a:xfrm>
            <a:off x="9040" y="6488668"/>
            <a:ext cx="486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i="1" dirty="0"/>
              <a:t>Economist </a:t>
            </a:r>
            <a:r>
              <a:rPr lang="en-US" dirty="0"/>
              <a:t>Feb 15, 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3322F1-F3FC-474E-8FC3-CC4B47558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169" y="1473200"/>
            <a:ext cx="4025900" cy="3911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D90C28-C4DF-924C-B002-4C7CA2669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226" y="1567218"/>
            <a:ext cx="4025900" cy="39328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EEAFF6-30E7-5648-B426-D19DDB126DD0}"/>
              </a:ext>
            </a:extLst>
          </p:cNvPr>
          <p:cNvSpPr txBox="1"/>
          <p:nvPr/>
        </p:nvSpPr>
        <p:spPr>
          <a:xfrm>
            <a:off x="532261" y="450376"/>
            <a:ext cx="611419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en-US" sz="2800" dirty="0"/>
              <a:t>The new coronavirus could have a lasting impact on global supply chains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28051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Trade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96538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771507"/>
            <a:ext cx="8310271" cy="4638693"/>
          </a:xfrm>
        </p:spPr>
        <p:txBody>
          <a:bodyPr/>
          <a:lstStyle/>
          <a:p>
            <a:r>
              <a:rPr lang="en-US" dirty="0"/>
              <a:t>Recent Trade Policies</a:t>
            </a:r>
          </a:p>
          <a:p>
            <a:r>
              <a:rPr lang="en-US" dirty="0"/>
              <a:t>Effects of the Pandemic</a:t>
            </a:r>
          </a:p>
          <a:p>
            <a:r>
              <a:rPr lang="en-US" dirty="0"/>
              <a:t>Prospects for the Future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627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9040" y="6488668"/>
            <a:ext cx="227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Bown</a:t>
            </a:r>
            <a:r>
              <a:rPr lang="en-US" dirty="0"/>
              <a:t> (2020)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7115FA-A78F-0A4E-8BC5-0E53CF77A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50" y="1200150"/>
            <a:ext cx="101981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41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9040" y="6488668"/>
            <a:ext cx="227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Bown</a:t>
            </a:r>
            <a:r>
              <a:rPr lang="en-US" dirty="0"/>
              <a:t> (2020)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81DFA1-3D2B-1B49-AE30-4EF578B06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685800"/>
            <a:ext cx="10198100" cy="1955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7F62DA-F530-3446-A138-47A74433B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2667000"/>
            <a:ext cx="33274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09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Unemployment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109566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A8664C-B076-6E42-B3F9-35A4DD5D3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397"/>
            <a:ext cx="12192000" cy="65692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A7D942-D837-6F4E-B709-EEA5B40F0674}"/>
              </a:ext>
            </a:extLst>
          </p:cNvPr>
          <p:cNvSpPr txBox="1"/>
          <p:nvPr/>
        </p:nvSpPr>
        <p:spPr>
          <a:xfrm>
            <a:off x="-21956" y="6324600"/>
            <a:ext cx="93183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i="1" dirty="0"/>
              <a:t>Buzzfeed</a:t>
            </a:r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699F4A6-EBA0-1D4A-A99A-43A594667F84}"/>
              </a:ext>
            </a:extLst>
          </p:cNvPr>
          <p:cNvSpPr/>
          <p:nvPr/>
        </p:nvSpPr>
        <p:spPr>
          <a:xfrm>
            <a:off x="10058400" y="914400"/>
            <a:ext cx="1752600" cy="990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70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C1E4B-D761-254E-9279-6A7585AC79B7}"/>
              </a:ext>
            </a:extLst>
          </p:cNvPr>
          <p:cNvSpPr txBox="1"/>
          <p:nvPr/>
        </p:nvSpPr>
        <p:spPr>
          <a:xfrm>
            <a:off x="9041" y="6488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Statista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36584B-A66F-0F47-8FEE-5E5BDD30E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150" y="406400"/>
            <a:ext cx="9283700" cy="6045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7A1C70-8A82-7C4A-AB3F-2747FFEB9C29}"/>
              </a:ext>
            </a:extLst>
          </p:cNvPr>
          <p:cNvSpPr txBox="1"/>
          <p:nvPr/>
        </p:nvSpPr>
        <p:spPr>
          <a:xfrm>
            <a:off x="1219200" y="228600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Number of Initial Unemployment Insurance Claims, thousands</a:t>
            </a:r>
          </a:p>
        </p:txBody>
      </p:sp>
    </p:spTree>
    <p:extLst>
      <p:ext uri="{BB962C8B-B14F-4D97-AF65-F5344CB8AC3E}">
        <p14:creationId xmlns:p14="http://schemas.microsoft.com/office/powerpoint/2010/main" val="28494219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GDP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800954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C1E4B-D761-254E-9279-6A7585AC79B7}"/>
              </a:ext>
            </a:extLst>
          </p:cNvPr>
          <p:cNvSpPr txBox="1"/>
          <p:nvPr/>
        </p:nvSpPr>
        <p:spPr>
          <a:xfrm>
            <a:off x="9040" y="6488668"/>
            <a:ext cx="349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WSJ Apr 15,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B6D533-7773-9641-9BC9-A4570EFDA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33" y="228600"/>
            <a:ext cx="11599333" cy="6248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EA2A39-D3B3-CA4C-BA09-D5B983ACA932}"/>
              </a:ext>
            </a:extLst>
          </p:cNvPr>
          <p:cNvSpPr txBox="1"/>
          <p:nvPr/>
        </p:nvSpPr>
        <p:spPr>
          <a:xfrm>
            <a:off x="304800" y="228600"/>
            <a:ext cx="991055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Historical and projected change in world real GDP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237561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Shortages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800559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E58FDC-3EEC-C942-B6AB-0E7EE7F10D37}"/>
              </a:ext>
            </a:extLst>
          </p:cNvPr>
          <p:cNvSpPr txBox="1"/>
          <p:nvPr/>
        </p:nvSpPr>
        <p:spPr>
          <a:xfrm>
            <a:off x="0" y="6477936"/>
            <a:ext cx="31209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Bloomberg News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CD2DC5-E9B0-B446-8CDA-975156B23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844550"/>
            <a:ext cx="7886700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141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E58FDC-3EEC-C942-B6AB-0E7EE7F10D37}"/>
              </a:ext>
            </a:extLst>
          </p:cNvPr>
          <p:cNvSpPr txBox="1"/>
          <p:nvPr/>
        </p:nvSpPr>
        <p:spPr>
          <a:xfrm>
            <a:off x="0" y="6477936"/>
            <a:ext cx="31209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Detroit Free Press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DD92EA-6E2B-4E46-A70A-23F5402CC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0" y="266700"/>
            <a:ext cx="86487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94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E6C4A2-B4FE-1442-BA42-64C9555D2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0"/>
            <a:ext cx="10373264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7B1B156-F906-E145-A6BD-AEBC50F745DA}"/>
              </a:ext>
            </a:extLst>
          </p:cNvPr>
          <p:cNvSpPr/>
          <p:nvPr/>
        </p:nvSpPr>
        <p:spPr>
          <a:xfrm>
            <a:off x="609600" y="2743200"/>
            <a:ext cx="9372600" cy="11430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751A56D-A697-044A-A6F4-C92BE99E503E}"/>
              </a:ext>
            </a:extLst>
          </p:cNvPr>
          <p:cNvSpPr/>
          <p:nvPr/>
        </p:nvSpPr>
        <p:spPr>
          <a:xfrm>
            <a:off x="762000" y="5334000"/>
            <a:ext cx="3124200" cy="6858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4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the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Headlines</a:t>
            </a:r>
          </a:p>
          <a:p>
            <a:pPr lvl="1"/>
            <a:r>
              <a:rPr lang="en-US" sz="3200" dirty="0"/>
              <a:t>Mar 2 CNBC: </a:t>
            </a:r>
            <a:r>
              <a:rPr lang="en-US" b="1" dirty="0"/>
              <a:t>Automakers are ‘scrambling’ for parts and preparing war rooms as coronavirus spreads</a:t>
            </a:r>
          </a:p>
          <a:p>
            <a:pPr lvl="1"/>
            <a:r>
              <a:rPr lang="en-US" b="1" dirty="0"/>
              <a:t>Mar 10 NBC News: </a:t>
            </a:r>
            <a:r>
              <a:rPr lang="en-US" dirty="0"/>
              <a:t>Carmakers — and car owners — could soon feel the impact of the coronavirus</a:t>
            </a:r>
            <a:endParaRPr lang="en-US" b="1" dirty="0"/>
          </a:p>
          <a:p>
            <a:pPr lvl="1"/>
            <a:r>
              <a:rPr lang="en-US" sz="3200" b="1" dirty="0"/>
              <a:t>Mar 12 Detroit News: </a:t>
            </a:r>
            <a:r>
              <a:rPr lang="en-US" b="1" dirty="0"/>
              <a:t>J.D. Power warns coronavirus could cause car part shortages</a:t>
            </a:r>
            <a:endParaRPr lang="en-US" sz="3200" dirty="0"/>
          </a:p>
          <a:p>
            <a:pPr lvl="1"/>
            <a:r>
              <a:rPr lang="en-US" sz="3200" dirty="0"/>
              <a:t>Mar16 </a:t>
            </a:r>
            <a:r>
              <a:rPr lang="en-US" sz="3200" dirty="0" err="1"/>
              <a:t>USNews</a:t>
            </a:r>
            <a:r>
              <a:rPr lang="en-US" sz="3200" dirty="0"/>
              <a:t>: </a:t>
            </a:r>
            <a:r>
              <a:rPr lang="en-US" b="1" dirty="0"/>
              <a:t>Automakers Dodged Parts Shortage, but Virus Poses New Threat</a:t>
            </a:r>
          </a:p>
          <a:p>
            <a:pPr lvl="1"/>
            <a:r>
              <a:rPr lang="en-US" b="1" dirty="0"/>
              <a:t>Mar 22 NNY 360: </a:t>
            </a:r>
            <a:r>
              <a:rPr lang="en-US" dirty="0"/>
              <a:t>Coronavirus could cause car part shortages</a:t>
            </a:r>
            <a:endParaRPr lang="en-US" b="1" dirty="0"/>
          </a:p>
          <a:p>
            <a:pPr lvl="1"/>
            <a:r>
              <a:rPr lang="en-US" sz="3200" dirty="0"/>
              <a:t>Mar 29 Automotive Logistics: </a:t>
            </a:r>
            <a:r>
              <a:rPr lang="en-US" b="1" dirty="0"/>
              <a:t>Critical parts shortage continues</a:t>
            </a:r>
          </a:p>
          <a:p>
            <a:pPr lvl="1"/>
            <a:r>
              <a:rPr lang="en-US" b="1" dirty="0"/>
              <a:t>Apr 15 Bloomberg: China’s Fledgling Car Rebound Faces Risks of Parts Shortage</a:t>
            </a:r>
          </a:p>
          <a:p>
            <a:pPr lvl="1"/>
            <a:endParaRPr lang="en-US" b="1" dirty="0"/>
          </a:p>
          <a:p>
            <a:pPr lvl="1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553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406"/>
            <a:ext cx="10515600" cy="479866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endParaRPr lang="en-US" sz="6500" dirty="0"/>
          </a:p>
          <a:p>
            <a:pPr marL="0" indent="0" algn="ctr">
              <a:buNone/>
            </a:pPr>
            <a:r>
              <a:rPr lang="en-US" sz="7700" dirty="0"/>
              <a:t>Any Questions?</a:t>
            </a:r>
          </a:p>
          <a:p>
            <a:pPr marL="0" indent="0" algn="ctr">
              <a:buNone/>
            </a:pPr>
            <a:endParaRPr lang="en-US" sz="65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Alan V. </a:t>
            </a:r>
            <a:r>
              <a:rPr lang="en-US" dirty="0" err="1"/>
              <a:t>Deardorff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Ford School of Public Policy</a:t>
            </a:r>
          </a:p>
          <a:p>
            <a:pPr marL="0" indent="0" algn="ctr">
              <a:buNone/>
            </a:pPr>
            <a:r>
              <a:rPr lang="en-US" dirty="0"/>
              <a:t>University of Michigan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964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cent Trade Policies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C1F253-198A-F540-9A2D-1D95215F3E3D}"/>
              </a:ext>
            </a:extLst>
          </p:cNvPr>
          <p:cNvSpPr txBox="1">
            <a:spLocks/>
          </p:cNvSpPr>
          <p:nvPr/>
        </p:nvSpPr>
        <p:spPr>
          <a:xfrm>
            <a:off x="1722729" y="771507"/>
            <a:ext cx="8310271" cy="463869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Tariffs by Trump</a:t>
            </a:r>
          </a:p>
          <a:p>
            <a:pPr lvl="1"/>
            <a:r>
              <a:rPr lang="en-US" sz="3200" dirty="0"/>
              <a:t>Tariffs on steel and aluminum</a:t>
            </a:r>
          </a:p>
          <a:p>
            <a:pPr lvl="1"/>
            <a:r>
              <a:rPr lang="en-US" sz="3200" dirty="0"/>
              <a:t>Tariffs on China</a:t>
            </a:r>
          </a:p>
          <a:p>
            <a:pPr lvl="1"/>
            <a:r>
              <a:rPr lang="en-US" sz="3200" dirty="0"/>
              <a:t>Threat of tariffs on cars (still pending)</a:t>
            </a:r>
          </a:p>
          <a:p>
            <a:pPr lvl="1"/>
            <a:r>
              <a:rPr lang="en-US" sz="3200" dirty="0"/>
              <a:t>Threat of tariffs on Mexico (resolved)</a:t>
            </a:r>
          </a:p>
          <a:p>
            <a:pPr lvl="1"/>
            <a:r>
              <a:rPr lang="en-US" sz="3200" dirty="0"/>
              <a:t>Tariffs on EU, retaliation for Airbus</a:t>
            </a:r>
          </a:p>
        </p:txBody>
      </p:sp>
    </p:spTree>
    <p:extLst>
      <p:ext uri="{BB962C8B-B14F-4D97-AF65-F5344CB8AC3E}">
        <p14:creationId xmlns:p14="http://schemas.microsoft.com/office/powerpoint/2010/main" val="1754940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DE5F67-51FC-1740-8F1C-F91D41BED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318" y="0"/>
            <a:ext cx="892136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E08727-E05B-7142-AF8A-E4C524DAE8CF}"/>
              </a:ext>
            </a:extLst>
          </p:cNvPr>
          <p:cNvSpPr txBox="1"/>
          <p:nvPr/>
        </p:nvSpPr>
        <p:spPr>
          <a:xfrm>
            <a:off x="76200" y="5657671"/>
            <a:ext cx="119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Flaan</a:t>
            </a:r>
            <a:r>
              <a:rPr lang="en-US" dirty="0"/>
              <a:t> &amp; Pierce 2020</a:t>
            </a:r>
          </a:p>
        </p:txBody>
      </p:sp>
    </p:spTree>
    <p:extLst>
      <p:ext uri="{BB962C8B-B14F-4D97-AF65-F5344CB8AC3E}">
        <p14:creationId xmlns:p14="http://schemas.microsoft.com/office/powerpoint/2010/main" val="2388923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cent Trade Policies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C1F253-198A-F540-9A2D-1D95215F3E3D}"/>
              </a:ext>
            </a:extLst>
          </p:cNvPr>
          <p:cNvSpPr txBox="1">
            <a:spLocks/>
          </p:cNvSpPr>
          <p:nvPr/>
        </p:nvSpPr>
        <p:spPr>
          <a:xfrm>
            <a:off x="1752600" y="1524000"/>
            <a:ext cx="8310271" cy="463869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Other Trade Actions by Trump</a:t>
            </a:r>
          </a:p>
          <a:p>
            <a:pPr lvl="1"/>
            <a:r>
              <a:rPr lang="en-US" sz="3200" dirty="0"/>
              <a:t>Amendment of Korea-US FTA</a:t>
            </a:r>
          </a:p>
          <a:p>
            <a:pPr lvl="2"/>
            <a:r>
              <a:rPr lang="en-US" sz="3200" dirty="0"/>
              <a:t>Extends 25% tariff on light trucks</a:t>
            </a:r>
          </a:p>
          <a:p>
            <a:pPr lvl="1"/>
            <a:r>
              <a:rPr lang="en-US" sz="3200" dirty="0"/>
              <a:t>Renegotiation of NAFTA into USMCA</a:t>
            </a:r>
          </a:p>
          <a:p>
            <a:pPr lvl="2"/>
            <a:r>
              <a:rPr lang="en-US" sz="3200" dirty="0"/>
              <a:t>Greater North American auto content</a:t>
            </a:r>
          </a:p>
          <a:p>
            <a:pPr lvl="2"/>
            <a:r>
              <a:rPr lang="en-US" sz="3200" dirty="0"/>
              <a:t>Minimum value added by &gt;$16 labor</a:t>
            </a:r>
          </a:p>
          <a:p>
            <a:pPr lvl="1"/>
            <a:r>
              <a:rPr lang="en-US" sz="3200" dirty="0"/>
              <a:t>Restrictions on trade with Huawei</a:t>
            </a:r>
          </a:p>
          <a:p>
            <a:pPr lvl="2"/>
            <a:r>
              <a:rPr lang="en-US" sz="3200" dirty="0"/>
              <a:t>May limit quality of US 5G telecom tech</a:t>
            </a:r>
          </a:p>
          <a:p>
            <a:pPr lvl="1"/>
            <a:r>
              <a:rPr lang="en-US" sz="3200" dirty="0"/>
              <a:t>Block appointments to WTO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5079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cent Trade Policies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C1F253-198A-F540-9A2D-1D95215F3E3D}"/>
              </a:ext>
            </a:extLst>
          </p:cNvPr>
          <p:cNvSpPr txBox="1">
            <a:spLocks/>
          </p:cNvSpPr>
          <p:nvPr/>
        </p:nvSpPr>
        <p:spPr>
          <a:xfrm>
            <a:off x="1722729" y="771507"/>
            <a:ext cx="8310271" cy="463869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Trade Actions by Others</a:t>
            </a:r>
          </a:p>
          <a:p>
            <a:pPr lvl="1"/>
            <a:r>
              <a:rPr lang="en-US" sz="3200" dirty="0"/>
              <a:t>Retaliatory tariffs by many countries</a:t>
            </a:r>
          </a:p>
          <a:p>
            <a:pPr lvl="1"/>
            <a:r>
              <a:rPr lang="en-US" sz="3200" dirty="0"/>
              <a:t>Retaliatory tariffs by China (Trade War)</a:t>
            </a:r>
          </a:p>
          <a:p>
            <a:pPr lvl="2"/>
            <a:r>
              <a:rPr lang="en-US" sz="3200" dirty="0"/>
              <a:t>“Phase One” truce </a:t>
            </a:r>
          </a:p>
        </p:txBody>
      </p:sp>
    </p:spTree>
    <p:extLst>
      <p:ext uri="{BB962C8B-B14F-4D97-AF65-F5344CB8AC3E}">
        <p14:creationId xmlns:p14="http://schemas.microsoft.com/office/powerpoint/2010/main" val="57044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70D7F5-16B9-9146-8500-E1C4E6D97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409" y="0"/>
            <a:ext cx="9021182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248E44-FA46-E34A-88FB-A7997BD6820E}"/>
              </a:ext>
            </a:extLst>
          </p:cNvPr>
          <p:cNvSpPr txBox="1"/>
          <p:nvPr/>
        </p:nvSpPr>
        <p:spPr>
          <a:xfrm>
            <a:off x="76200" y="5657671"/>
            <a:ext cx="119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Flaan</a:t>
            </a:r>
            <a:r>
              <a:rPr lang="en-US" dirty="0"/>
              <a:t> &amp; Pierce 2020</a:t>
            </a:r>
          </a:p>
        </p:txBody>
      </p:sp>
    </p:spTree>
    <p:extLst>
      <p:ext uri="{BB962C8B-B14F-4D97-AF65-F5344CB8AC3E}">
        <p14:creationId xmlns:p14="http://schemas.microsoft.com/office/powerpoint/2010/main" val="389368549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18367</TotalTime>
  <Words>1238</Words>
  <Application>Microsoft Macintosh PowerPoint</Application>
  <PresentationFormat>Widescreen</PresentationFormat>
  <Paragraphs>226</Paragraphs>
  <Slides>41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ＭＳ Ｐゴシック</vt:lpstr>
      <vt:lpstr>Arial</vt:lpstr>
      <vt:lpstr>Calibri</vt:lpstr>
      <vt:lpstr>Courier New</vt:lpstr>
      <vt:lpstr>Palatino Linotype</vt:lpstr>
      <vt:lpstr>Custom Design</vt:lpstr>
      <vt:lpstr> National Economic Education Delegation</vt:lpstr>
      <vt:lpstr>Trade Policies and the Pandemic: Implications for the Auto Sector</vt:lpstr>
      <vt:lpstr> Outline</vt:lpstr>
      <vt:lpstr>PowerPoint Presentation</vt:lpstr>
      <vt:lpstr> Recent Trade Policies</vt:lpstr>
      <vt:lpstr>PowerPoint Presentation</vt:lpstr>
      <vt:lpstr> Recent Trade Policies</vt:lpstr>
      <vt:lpstr> Recent Trade Policies</vt:lpstr>
      <vt:lpstr>PowerPoint Presentation</vt:lpstr>
      <vt:lpstr>PowerPoint Presentation</vt:lpstr>
      <vt:lpstr> Effects of the Pandemic</vt:lpstr>
      <vt:lpstr>Travel</vt:lpstr>
      <vt:lpstr>PowerPoint Presentation</vt:lpstr>
      <vt:lpstr>PowerPoint Presentation</vt:lpstr>
      <vt:lpstr>Stock Markets</vt:lpstr>
      <vt:lpstr>PowerPoint Presentation</vt:lpstr>
      <vt:lpstr>Factory Shut-downs</vt:lpstr>
      <vt:lpstr>PowerPoint Presentation</vt:lpstr>
      <vt:lpstr>PowerPoint Presentation</vt:lpstr>
      <vt:lpstr>PowerPoint Presentation</vt:lpstr>
      <vt:lpstr>Supply Chains</vt:lpstr>
      <vt:lpstr>NAFTA and the Auto Supply Chain</vt:lpstr>
      <vt:lpstr>NAFTA and the Auto Supply Chain</vt:lpstr>
      <vt:lpstr>NAFTA and the Auto Supply Chain</vt:lpstr>
      <vt:lpstr>NAFTA and the Auto Supply Chain</vt:lpstr>
      <vt:lpstr>NAFTA and the Auto Supply Chain</vt:lpstr>
      <vt:lpstr>NAFTA and the Auto Supply Chain</vt:lpstr>
      <vt:lpstr>PowerPoint Presentation</vt:lpstr>
      <vt:lpstr>Trade</vt:lpstr>
      <vt:lpstr>PowerPoint Presentation</vt:lpstr>
      <vt:lpstr>PowerPoint Presentation</vt:lpstr>
      <vt:lpstr>Unemployment</vt:lpstr>
      <vt:lpstr>PowerPoint Presentation</vt:lpstr>
      <vt:lpstr>PowerPoint Presentation</vt:lpstr>
      <vt:lpstr>GDP</vt:lpstr>
      <vt:lpstr>PowerPoint Presentation</vt:lpstr>
      <vt:lpstr>Shortages</vt:lpstr>
      <vt:lpstr>PowerPoint Presentation</vt:lpstr>
      <vt:lpstr>PowerPoint Presentation</vt:lpstr>
      <vt:lpstr> Effects of the Pandemic</vt:lpstr>
      <vt:lpstr> Thank you!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159</cp:revision>
  <cp:lastPrinted>2020-04-28T20:17:53Z</cp:lastPrinted>
  <dcterms:created xsi:type="dcterms:W3CDTF">2017-05-03T22:30:38Z</dcterms:created>
  <dcterms:modified xsi:type="dcterms:W3CDTF">2020-04-28T20:18:15Z</dcterms:modified>
</cp:coreProperties>
</file>